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  <p:sldMasterId id="2147483714" r:id="rId3"/>
  </p:sldMasterIdLst>
  <p:notesMasterIdLst>
    <p:notesMasterId r:id="rId23"/>
  </p:notesMasterIdLst>
  <p:sldIdLst>
    <p:sldId id="256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70" r:id="rId13"/>
    <p:sldId id="267" r:id="rId14"/>
    <p:sldId id="268" r:id="rId15"/>
    <p:sldId id="280" r:id="rId16"/>
    <p:sldId id="279" r:id="rId17"/>
    <p:sldId id="275" r:id="rId18"/>
    <p:sldId id="276" r:id="rId19"/>
    <p:sldId id="277" r:id="rId20"/>
    <p:sldId id="278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211" autoAdjust="0"/>
    <p:restoredTop sz="94660"/>
  </p:normalViewPr>
  <p:slideViewPr>
    <p:cSldViewPr snapToGrid="0">
      <p:cViewPr varScale="1">
        <p:scale>
          <a:sx n="79" d="100"/>
          <a:sy n="79" d="100"/>
        </p:scale>
        <p:origin x="-41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BC434-3683-49B0-8262-71E5487C106F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AAB6E-D1CD-42BC-91AD-9960097BCC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310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74D7E-1659-4846-A103-6831AD2D30F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1851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0326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65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0968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50311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5126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711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67797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4631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99787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2212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901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4409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49200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6239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7863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3727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72638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11806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7613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997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0350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76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066451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05341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1502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97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18936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945375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68125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88944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07588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33710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582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7638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2810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5113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45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5249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595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9023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5375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7FE436D-BE90-4B2A-A735-3909CD641CB8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BBAEB-8AE2-4E48-86FE-FCB9D762F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620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971753" y="931614"/>
            <a:ext cx="3959942" cy="16002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latin typeface="28 Days Later" panose="020B0603050302020204" pitchFamily="34" charset="0"/>
              </a:rPr>
              <a:t>DAYANANDA SAGAR COLLEGE OF ENGINEERING</a:t>
            </a:r>
            <a:endParaRPr lang="en-US" sz="4000" dirty="0">
              <a:latin typeface="28 Days Later" panose="020B0603050302020204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3" y="866274"/>
            <a:ext cx="7490205" cy="46877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7762228" y="4491112"/>
            <a:ext cx="4429772" cy="2210478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28 Days Later" panose="020B0603050302020204" pitchFamily="34" charset="0"/>
              </a:rPr>
              <a:t>EFFICYCLE</a:t>
            </a:r>
          </a:p>
          <a:p>
            <a:pPr algn="ctr"/>
            <a:r>
              <a:rPr lang="en-US" sz="6000" dirty="0" smtClean="0">
                <a:latin typeface="28 Days Later" panose="020B0603050302020204" pitchFamily="34" charset="0"/>
              </a:rPr>
              <a:t>2017</a:t>
            </a:r>
            <a:endParaRPr lang="en-US" sz="6000" dirty="0">
              <a:latin typeface="28 Days Later" panose="020B06030503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85" y="2832604"/>
            <a:ext cx="1424775" cy="14013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759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522527" cy="956246"/>
          </a:xfrm>
        </p:spPr>
        <p:txBody>
          <a:bodyPr/>
          <a:lstStyle/>
          <a:p>
            <a:pPr algn="ctr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Various events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941" y="1321371"/>
            <a:ext cx="11000117" cy="4954737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numCol="2">
            <a:normAutofit/>
          </a:bodyPr>
          <a:lstStyle/>
          <a:p>
            <a:pPr marL="514350" indent="-514350">
              <a:buAutoNum type="arabicParenR"/>
            </a:pPr>
            <a:r>
              <a:rPr lang="en-US" sz="1800" b="1" dirty="0" smtClean="0"/>
              <a:t>Technical </a:t>
            </a:r>
            <a:r>
              <a:rPr lang="en-US" sz="1800" b="1" dirty="0"/>
              <a:t>Inspection </a:t>
            </a:r>
            <a:endParaRPr lang="en-US" sz="1800" b="1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Rulebook/Safety </a:t>
            </a:r>
            <a:r>
              <a:rPr lang="en-US" sz="1600" dirty="0"/>
              <a:t>Compliance Check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‘</a:t>
            </a:r>
            <a:r>
              <a:rPr lang="en-US" sz="1600" dirty="0"/>
              <a:t>Figure of 8’ Test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Electric </a:t>
            </a:r>
            <a:r>
              <a:rPr lang="en-US" sz="1600" dirty="0"/>
              <a:t>Drive Inspection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Brake </a:t>
            </a:r>
            <a:r>
              <a:rPr lang="en-US" sz="1600" dirty="0"/>
              <a:t>Test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Build </a:t>
            </a:r>
            <a:r>
              <a:rPr lang="en-US" sz="1600" dirty="0"/>
              <a:t>Quality Check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Weight </a:t>
            </a:r>
            <a:r>
              <a:rPr lang="en-US" sz="1600" dirty="0"/>
              <a:t>Measurement </a:t>
            </a:r>
            <a:endParaRPr lang="en-US" sz="16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514350" indent="-514350">
              <a:buAutoNum type="arabicParenR" startAt="2"/>
            </a:pPr>
            <a:r>
              <a:rPr lang="en-US" sz="1800" b="1" dirty="0" smtClean="0"/>
              <a:t>Static </a:t>
            </a:r>
            <a:r>
              <a:rPr lang="en-US" sz="1800" b="1" dirty="0"/>
              <a:t>Evaluations </a:t>
            </a:r>
          </a:p>
          <a:p>
            <a:pPr marL="514350" indent="-514350">
              <a:buAutoNum type="alphaLcPeriod"/>
            </a:pPr>
            <a:r>
              <a:rPr lang="en-US" sz="1600" dirty="0" smtClean="0"/>
              <a:t>Design Evaluation</a:t>
            </a:r>
          </a:p>
          <a:p>
            <a:pPr marL="514350" indent="-514350">
              <a:buAutoNum type="alphaLcPeriod"/>
            </a:pPr>
            <a:r>
              <a:rPr lang="en-US" sz="1600" dirty="0" smtClean="0"/>
              <a:t>Cost </a:t>
            </a:r>
            <a:r>
              <a:rPr lang="en-US" sz="1600" dirty="0"/>
              <a:t>Evaluation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Build </a:t>
            </a:r>
            <a:r>
              <a:rPr lang="en-US" sz="1600" dirty="0"/>
              <a:t>Quality Evaluation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CAE Award Evaluation </a:t>
            </a:r>
          </a:p>
          <a:p>
            <a:pPr marL="514350" indent="-514350">
              <a:buAutoNum type="alphaLcPeriod"/>
            </a:pPr>
            <a:r>
              <a:rPr lang="en-US" sz="1600" dirty="0" smtClean="0"/>
              <a:t>Innovation Award Evaluation  </a:t>
            </a:r>
          </a:p>
          <a:p>
            <a:pPr marL="0" indent="0">
              <a:buNone/>
            </a:pPr>
            <a:r>
              <a:rPr lang="en-US" sz="1400" b="1" dirty="0" smtClean="0"/>
              <a:t>3</a:t>
            </a:r>
            <a:r>
              <a:rPr lang="en-US" sz="1800" b="1" dirty="0"/>
              <a:t>) </a:t>
            </a:r>
            <a:r>
              <a:rPr lang="en-US" sz="1800" b="1" dirty="0" smtClean="0"/>
              <a:t>        Dynamic </a:t>
            </a:r>
            <a:r>
              <a:rPr lang="en-US" sz="1800" b="1" dirty="0"/>
              <a:t>Tests </a:t>
            </a:r>
            <a:endParaRPr lang="en-US" sz="1800" b="1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Acceleration Test </a:t>
            </a:r>
          </a:p>
          <a:p>
            <a:pPr marL="514350" indent="-514350">
              <a:buAutoNum type="alphaLcPeriod"/>
            </a:pPr>
            <a:r>
              <a:rPr lang="en-US" sz="1600" dirty="0" smtClean="0"/>
              <a:t>Gradient </a:t>
            </a:r>
            <a:r>
              <a:rPr lang="en-US" sz="1600" dirty="0"/>
              <a:t>Simulator Test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Drive </a:t>
            </a:r>
            <a:r>
              <a:rPr lang="en-US" sz="1600" dirty="0"/>
              <a:t>Excellence Test </a:t>
            </a:r>
            <a:endParaRPr lang="en-US" sz="1600" dirty="0" smtClean="0"/>
          </a:p>
          <a:p>
            <a:pPr marL="514350" indent="-514350">
              <a:buAutoNum type="alphaLcPeriod"/>
            </a:pPr>
            <a:r>
              <a:rPr lang="en-US" sz="1600" dirty="0" smtClean="0"/>
              <a:t>Endurance </a:t>
            </a:r>
            <a:r>
              <a:rPr lang="en-US" sz="1600" dirty="0"/>
              <a:t>Run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59" y="375782"/>
            <a:ext cx="872836" cy="8728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382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41" y="137925"/>
            <a:ext cx="10515600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 / CAE report continued…</a:t>
            </a:r>
          </a:p>
        </p:txBody>
      </p:sp>
      <p:pic>
        <p:nvPicPr>
          <p:cNvPr id="3074" name="Picture 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613" t="18924" r="28871" b="9247"/>
          <a:stretch>
            <a:fillRect/>
          </a:stretch>
        </p:blipFill>
        <p:spPr bwMode="auto">
          <a:xfrm>
            <a:off x="6554430" y="1501987"/>
            <a:ext cx="3982943" cy="25573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4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097" t="17204" r="13870" b="7095"/>
          <a:stretch>
            <a:fillRect/>
          </a:stretch>
        </p:blipFill>
        <p:spPr bwMode="auto">
          <a:xfrm>
            <a:off x="6550312" y="4348413"/>
            <a:ext cx="3987061" cy="22876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96078" y="1619313"/>
            <a:ext cx="4278702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Material-2 (AISI 3074/25.4*21.4x2)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 Assumption &amp; Considerations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mass of the vehicle including drivers, pay load being 400 kg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vehicle was moving at 40 km/h while impact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 analysis , the force is applied on the front while the rear was kept rigid 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Impact timing being 0.13 seconds.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 Calculation of Impact Forces: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mass of the vehicle, M =400N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 velocity before impact,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en-US" sz="1200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9.72 m/s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 velocity after impact,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en-US" sz="1200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0" lang="en-US" altLang="en-US" sz="12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 be zero.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Impact time = 0.13 seconds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done = change in kinetic energies.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work energy principal,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done = change in kinetic energies 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= (0.5 × M × V</a:t>
            </a:r>
            <a:r>
              <a:rPr kumimoji="0" lang="en-US" altLang="en-US" sz="12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en-US" sz="1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- 0.5 × M × V </a:t>
            </a:r>
            <a:r>
              <a:rPr kumimoji="0" lang="en-US" altLang="en-US" sz="12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0" lang="en-US" altLang="en-US" sz="1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│W│ = │- 0.5 × M × v</a:t>
            </a:r>
            <a:r>
              <a:rPr kumimoji="0" lang="en-US" altLang="en-US" sz="12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0" lang="en-US" altLang="en-US" sz="1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=│- 0.5 × 400 × 9.72</a:t>
            </a:r>
            <a:r>
              <a:rPr kumimoji="0" lang="en-US" altLang="en-US" sz="1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= 18895.68 Nm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/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Now, Work done = force × displacement= F × s …… (1) s = impact time ×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en-US" sz="1200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0.13 ×9.72 = 1.263 m So, from (1) we get, F = W/ s = 18895.68 / 1.263 = 14960.94N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 Analysis Results:</a:t>
            </a:r>
            <a:endParaRPr lang="en-US" altLang="en-US" sz="1200" dirty="0"/>
          </a:p>
          <a:p>
            <a:pPr lvl="0" algn="just"/>
            <a:r>
              <a:rPr lang="en-US" altLang="en-US" sz="12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displacement =18mm</a:t>
            </a:r>
            <a:endParaRPr lang="en-US" altLang="en-US" sz="1200" dirty="0"/>
          </a:p>
          <a:p>
            <a:pPr lvl="0" algn="just"/>
            <a:r>
              <a:rPr lang="en-US" altLang="en-US" sz="12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Stress = 271 MPa</a:t>
            </a:r>
            <a:endParaRPr lang="en-US" altLang="en-US" sz="1200" dirty="0"/>
          </a:p>
          <a:p>
            <a:pPr lvl="0" algn="just"/>
            <a:r>
              <a:rPr lang="en-US" altLang="en-US" sz="12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FOS=1.73</a:t>
            </a:r>
            <a:endParaRPr lang="en-US" alt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359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28" y="211570"/>
            <a:ext cx="10515600" cy="1325563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Features of our vehicle 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528" y="1784061"/>
            <a:ext cx="10515600" cy="4351338"/>
          </a:xfrm>
        </p:spPr>
        <p:txBody>
          <a:bodyPr/>
          <a:lstStyle/>
          <a:p>
            <a:r>
              <a:rPr lang="en-US" dirty="0" smtClean="0"/>
              <a:t>Ergonomically designed </a:t>
            </a:r>
          </a:p>
          <a:p>
            <a:r>
              <a:rPr lang="en-US" dirty="0" smtClean="0"/>
              <a:t>Regenerative breaking will be incorporated </a:t>
            </a:r>
          </a:p>
          <a:p>
            <a:r>
              <a:rPr lang="en-US" dirty="0" smtClean="0"/>
              <a:t>Designed For easy maneuverability </a:t>
            </a:r>
          </a:p>
          <a:p>
            <a:r>
              <a:rPr lang="en-US" dirty="0" smtClean="0"/>
              <a:t>Safe </a:t>
            </a:r>
          </a:p>
          <a:p>
            <a:r>
              <a:rPr lang="en-US" dirty="0" smtClean="0"/>
              <a:t>Eco friendly </a:t>
            </a:r>
          </a:p>
          <a:p>
            <a:r>
              <a:rPr lang="en-US" dirty="0" smtClean="0"/>
              <a:t>Easy to ride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17" y="1880558"/>
            <a:ext cx="3802170" cy="22714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681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004211" y="0"/>
            <a:ext cx="10567822" cy="69249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5134610">
              <a:lnSpc>
                <a:spcPct val="100000"/>
              </a:lnSpc>
            </a:pPr>
            <a:r>
              <a:rPr dirty="0"/>
              <a:t>Cost </a:t>
            </a:r>
            <a:r>
              <a:rPr spc="5" dirty="0" smtClean="0"/>
              <a:t>Analysis</a:t>
            </a:r>
            <a:endParaRPr spc="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48246346"/>
              </p:ext>
            </p:extLst>
          </p:nvPr>
        </p:nvGraphicFramePr>
        <p:xfrm>
          <a:off x="3926017" y="861422"/>
          <a:ext cx="3778351" cy="5515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9550"/>
                <a:gridCol w="1328801"/>
              </a:tblGrid>
              <a:tr h="7616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Particulars</a:t>
                      </a:r>
                      <a:endParaRPr sz="16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493B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600" b="1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r>
                        <a:rPr sz="1600" b="1" spc="-7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(Rs)</a:t>
                      </a:r>
                      <a:endParaRPr sz="16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493B9"/>
                    </a:solidFill>
                  </a:tcPr>
                </a:tc>
              </a:tr>
              <a:tr h="356071">
                <a:tc>
                  <a:txBody>
                    <a:bodyPr/>
                    <a:lstStyle/>
                    <a:p>
                      <a:pPr marL="483234" marR="160020" indent="-3187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lang="en-US" sz="1400" spc="-1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SAE</a:t>
                      </a:r>
                      <a:r>
                        <a:rPr lang="en-US" sz="1400" spc="-10" baseline="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Efficycle</a:t>
                      </a:r>
                      <a:r>
                        <a:rPr sz="1400" spc="-1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registration </a:t>
                      </a:r>
                      <a:r>
                        <a:rPr sz="1400" spc="-1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fees 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30000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Motor and battery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22000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Roll Cage</a:t>
                      </a:r>
                      <a:r>
                        <a:rPr sz="1400" spc="-7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Material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3000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14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Wheels and</a:t>
                      </a:r>
                      <a:r>
                        <a:rPr sz="1400" spc="-5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Tires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2500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Braking</a:t>
                      </a:r>
                      <a:r>
                        <a:rPr sz="1400" spc="-8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System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3180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1445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Steering</a:t>
                      </a:r>
                      <a:r>
                        <a:rPr sz="1400" spc="-6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System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3000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114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Gear</a:t>
                      </a:r>
                      <a:r>
                        <a:rPr sz="1400" spc="-7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Train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40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115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Electrical</a:t>
                      </a:r>
                      <a:r>
                        <a:rPr sz="1400" spc="-5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Systems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3000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114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Fabrication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7</a:t>
                      </a:r>
                      <a:r>
                        <a:rPr sz="1400" spc="-5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144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Safety</a:t>
                      </a:r>
                      <a:r>
                        <a:rPr sz="1400" spc="-8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Equipment</a:t>
                      </a:r>
                      <a:endParaRPr sz="140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1400" spc="-5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Paint</a:t>
                      </a:r>
                      <a:endParaRPr sz="140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1500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5062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Body panels and</a:t>
                      </a:r>
                      <a:r>
                        <a:rPr sz="1400" spc="-3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Fasteners</a:t>
                      </a:r>
                      <a:endParaRPr sz="140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140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  <a:tr h="3294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Logistics</a:t>
                      </a:r>
                      <a:endParaRPr sz="140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15</a:t>
                      </a:r>
                      <a:r>
                        <a:rPr sz="1400" spc="-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,000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3"/>
                    </a:solidFill>
                  </a:tcPr>
                </a:tc>
              </a:tr>
              <a:tr h="3256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b="1" spc="-2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/>
                      </a:r>
                      <a:br>
                        <a:rPr lang="en-US" sz="1400" b="1" spc="-25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</a:br>
                      <a:r>
                        <a:rPr sz="1400" b="1" spc="-25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/>
                      </a:r>
                      <a:br>
                        <a:rPr lang="en-US" sz="14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</a:b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98180</a:t>
                      </a:r>
                      <a:endParaRPr sz="140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C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5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pngall.com/wp-content/uploads/2016/04/Diamo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6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088" y="-49784"/>
            <a:ext cx="10567822" cy="492443"/>
          </a:xfrm>
        </p:spPr>
        <p:txBody>
          <a:bodyPr/>
          <a:lstStyle/>
          <a:p>
            <a:r>
              <a:rPr lang="en-US" dirty="0" smtClean="0"/>
              <a:t>SPONSORSHIP CATEGORY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7199" y="1676400"/>
            <a:ext cx="700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smtClean="0">
                <a:solidFill>
                  <a:prstClr val="black"/>
                </a:solidFill>
              </a:rPr>
              <a:t>DIAMOND </a:t>
            </a:r>
          </a:p>
          <a:p>
            <a:pPr algn="ctr"/>
            <a:r>
              <a:rPr lang="en-US" sz="2400" b="1" u="sng" dirty="0" smtClean="0">
                <a:solidFill>
                  <a:prstClr val="black"/>
                </a:solidFill>
              </a:rPr>
              <a:t>SPONSORS </a:t>
            </a:r>
          </a:p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₹60,000-₹45,000</a:t>
            </a:r>
            <a:endParaRPr lang="en-US" sz="2400" b="1" dirty="0">
              <a:solidFill>
                <a:prstClr val="black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15000" y="685800"/>
            <a:ext cx="6400800" cy="3962400"/>
            <a:chOff x="5638800" y="609600"/>
            <a:chExt cx="6096000" cy="3048001"/>
          </a:xfrm>
        </p:grpSpPr>
        <p:pic>
          <p:nvPicPr>
            <p:cNvPr id="2054" name="Picture 6" descr="Image result for go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9434" b="89308" l="0" r="10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514" y="609600"/>
              <a:ext cx="38100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638800" y="175260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2400" b="1" u="sng" dirty="0">
                  <a:solidFill>
                    <a:prstClr val="black"/>
                  </a:solidFill>
                </a:rPr>
                <a:t>GOLD </a:t>
              </a:r>
              <a:r>
                <a:rPr lang="en-US" sz="2400" b="1" u="sng" dirty="0" smtClean="0">
                  <a:solidFill>
                    <a:prstClr val="black"/>
                  </a:solidFill>
                </a:rPr>
                <a:t>SPONSORS</a:t>
              </a:r>
              <a:endParaRPr lang="en-US" sz="2400" b="1" u="sng" dirty="0">
                <a:solidFill>
                  <a:prstClr val="black"/>
                </a:solidFill>
              </a:endParaRPr>
            </a:p>
            <a:p>
              <a:pPr algn="ctr"/>
              <a:r>
                <a:rPr lang="en-US" sz="2400" b="1" dirty="0" smtClean="0">
                  <a:solidFill>
                    <a:prstClr val="black"/>
                  </a:solidFill>
                </a:rPr>
                <a:t>₹45,000- ₹20,000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52800" y="3352800"/>
            <a:ext cx="5791200" cy="3219642"/>
            <a:chOff x="2971800" y="2514600"/>
            <a:chExt cx="6096000" cy="4057842"/>
          </a:xfrm>
        </p:grpSpPr>
        <p:pic>
          <p:nvPicPr>
            <p:cNvPr id="2058" name="Picture 10" descr="http://www.pngall.com/wp-content/uploads/2016/06/Silver-PNG-Image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2514600"/>
              <a:ext cx="4267200" cy="40578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971800" y="4038600"/>
              <a:ext cx="6096000" cy="104733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2400" b="1" u="sng" dirty="0">
                  <a:solidFill>
                    <a:prstClr val="black"/>
                  </a:solidFill>
                </a:rPr>
                <a:t>SILVER SPONSORS </a:t>
              </a:r>
            </a:p>
            <a:p>
              <a:pPr algn="ctr"/>
              <a:r>
                <a:rPr lang="en-US" sz="2400" b="1" dirty="0">
                  <a:solidFill>
                    <a:prstClr val="black"/>
                  </a:solidFill>
                </a:rPr>
                <a:t>₹20,000- 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₹10,000</a:t>
              </a:r>
              <a:endParaRPr lang="en-US" sz="2400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1009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10567822" cy="1477328"/>
          </a:xfrm>
        </p:spPr>
        <p:txBody>
          <a:bodyPr/>
          <a:lstStyle/>
          <a:p>
            <a:pPr lvl="0"/>
            <a:r>
              <a:rPr lang="en-US" dirty="0" smtClean="0"/>
              <a:t>DIAMOND SPONSORS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2800" dirty="0" smtClean="0"/>
              <a:t>₹60,000-₹40,000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6728603" y="205264"/>
            <a:ext cx="914400" cy="838200"/>
          </a:xfrm>
          <a:prstGeom prst="star5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00800" y="1455321"/>
            <a:ext cx="5143500" cy="2790825"/>
            <a:chOff x="6781800" y="1422117"/>
            <a:chExt cx="4762500" cy="256222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ackgroundRemoval t="372" b="88848" l="0" r="100000">
                          <a14:foregroundMark x1="29400" y1="1859" x2="29400" y2="18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1422117"/>
              <a:ext cx="47625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9906000" y="1905000"/>
              <a:ext cx="990600" cy="13716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2000" y="2133600"/>
            <a:ext cx="563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sponsored company on the vehicle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through display hoardings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on T-Shirt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Special mention in all the department events 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Special mention in the team brochure</a:t>
            </a:r>
            <a:endParaRPr 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703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67822" cy="1415772"/>
          </a:xfrm>
        </p:spPr>
        <p:txBody>
          <a:bodyPr/>
          <a:lstStyle/>
          <a:p>
            <a:r>
              <a:rPr lang="en-US" dirty="0" smtClean="0"/>
              <a:t>GOLD SPONSORS </a:t>
            </a:r>
            <a:br>
              <a:rPr lang="en-US" dirty="0" smtClean="0"/>
            </a:br>
            <a:r>
              <a:rPr lang="en-US" sz="2800" dirty="0"/>
              <a:t>₹50,000- ₹80,000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5-Point Star 5"/>
          <p:cNvSpPr/>
          <p:nvPr/>
        </p:nvSpPr>
        <p:spPr>
          <a:xfrm>
            <a:off x="5486400" y="228600"/>
            <a:ext cx="914400" cy="8382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372" b="88848" l="0" r="100000">
                        <a14:foregroundMark x1="29400" y1="1859" x2="29400" y2="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066800"/>
            <a:ext cx="514350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86600" y="2133600"/>
            <a:ext cx="1066800" cy="4572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2057400"/>
            <a:ext cx="563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sponsored company on the vehicle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through display hoardings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on T-Shirt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Special mention in all the department events  </a:t>
            </a:r>
          </a:p>
        </p:txBody>
      </p:sp>
    </p:spTree>
    <p:extLst>
      <p:ext uri="{BB962C8B-B14F-4D97-AF65-F5344CB8AC3E}">
        <p14:creationId xmlns="" xmlns:p14="http://schemas.microsoft.com/office/powerpoint/2010/main" val="31534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67822" cy="1415772"/>
          </a:xfrm>
        </p:spPr>
        <p:txBody>
          <a:bodyPr/>
          <a:lstStyle/>
          <a:p>
            <a:r>
              <a:rPr lang="en-US" dirty="0" smtClean="0"/>
              <a:t>SILVER SPONSORS </a:t>
            </a:r>
            <a:br>
              <a:rPr lang="en-US" dirty="0" smtClean="0"/>
            </a:br>
            <a:r>
              <a:rPr lang="en-US" sz="2800" dirty="0"/>
              <a:t>₹20,000- </a:t>
            </a:r>
            <a:r>
              <a:rPr lang="en-US" sz="2800" dirty="0" smtClean="0"/>
              <a:t>₹10,000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5538622" y="304800"/>
            <a:ext cx="914400" cy="838200"/>
          </a:xfrm>
          <a:prstGeom prst="star5">
            <a:avLst/>
          </a:prstGeom>
          <a:solidFill>
            <a:schemeClr val="tx1">
              <a:lumMod val="6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9333" y1="71132" x2="59333" y2="71132"/>
                        <a14:foregroundMark x1="60667" y1="46604" x2="60667" y2="46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8775" t="38077" r="22623"/>
          <a:stretch/>
        </p:blipFill>
        <p:spPr bwMode="auto">
          <a:xfrm>
            <a:off x="8203720" y="1012686"/>
            <a:ext cx="2589362" cy="4177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9034013" y="2085558"/>
            <a:ext cx="533400" cy="685800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2057400"/>
            <a:ext cx="5638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sponsored company on the vehicle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through display hoardings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on T-Shirt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Mention in all the department events</a:t>
            </a:r>
          </a:p>
          <a:p>
            <a:pPr marL="285750" indent="-285750" algn="just"/>
            <a:endParaRPr lang="en-US" sz="24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296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567822" cy="923330"/>
          </a:xfrm>
        </p:spPr>
        <p:txBody>
          <a:bodyPr/>
          <a:lstStyle/>
          <a:p>
            <a:r>
              <a:rPr lang="en-US" dirty="0" smtClean="0"/>
              <a:t>OTHER SPONSORS </a:t>
            </a:r>
            <a:br>
              <a:rPr lang="en-US" dirty="0" smtClean="0"/>
            </a:br>
            <a:r>
              <a:rPr lang="en-US" sz="2800" dirty="0" smtClean="0"/>
              <a:t>UPTO </a:t>
            </a:r>
            <a:r>
              <a:rPr lang="en-US" sz="2800" dirty="0"/>
              <a:t>₹ 1</a:t>
            </a:r>
            <a:r>
              <a:rPr lang="en-US" sz="2800" dirty="0" smtClean="0"/>
              <a:t>0,000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057400"/>
            <a:ext cx="1158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sponsored company on the vehicle 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2400" b="1" dirty="0" smtClean="0">
              <a:solidFill>
                <a:prstClr val="white"/>
              </a:solidFill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prstClr val="white"/>
                </a:solidFill>
              </a:rPr>
              <a:t>Advertising through display hoardings</a:t>
            </a:r>
          </a:p>
          <a:p>
            <a:pPr algn="just"/>
            <a:endParaRPr lang="en-US" sz="2400" b="1" dirty="0" smtClean="0">
              <a:solidFill>
                <a:prstClr val="white"/>
              </a:solidFill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b="1" dirty="0">
                <a:solidFill>
                  <a:prstClr val="white"/>
                </a:solidFill>
              </a:rPr>
              <a:t>M</a:t>
            </a:r>
            <a:r>
              <a:rPr lang="en-US" sz="2400" b="1" dirty="0" smtClean="0">
                <a:solidFill>
                  <a:prstClr val="white"/>
                </a:solidFill>
              </a:rPr>
              <a:t>ention in all the department events</a:t>
            </a:r>
          </a:p>
          <a:p>
            <a:pPr algn="just"/>
            <a:endParaRPr lang="en-US" sz="2400" b="1" dirty="0" smtClean="0">
              <a:solidFill>
                <a:prstClr val="white"/>
              </a:solidFill>
            </a:endParaRPr>
          </a:p>
        </p:txBody>
      </p:sp>
      <p:sp>
        <p:nvSpPr>
          <p:cNvPr id="5" name="Diamond 4"/>
          <p:cNvSpPr/>
          <p:nvPr/>
        </p:nvSpPr>
        <p:spPr>
          <a:xfrm>
            <a:off x="5686245" y="457200"/>
            <a:ext cx="838200" cy="8382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7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505" y="2633873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/>
              <a:t>Thank You !</a:t>
            </a:r>
            <a:endParaRPr lang="en-US" sz="9600" dirty="0"/>
          </a:p>
        </p:txBody>
      </p:sp>
    </p:spTree>
    <p:extLst>
      <p:ext uri="{BB962C8B-B14F-4D97-AF65-F5344CB8AC3E}">
        <p14:creationId xmlns="" xmlns:p14="http://schemas.microsoft.com/office/powerpoint/2010/main" val="82347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Efficycle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“EFFI-CYCLE” derived from Efficient-Cycle 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It’s a competition to design </a:t>
            </a:r>
            <a:r>
              <a:rPr lang="en-US" b="1" dirty="0"/>
              <a:t>and fabricate a three wheel </a:t>
            </a:r>
            <a:r>
              <a:rPr lang="en-US" b="1" dirty="0" smtClean="0"/>
              <a:t>configuration(tadpole) </a:t>
            </a:r>
            <a:r>
              <a:rPr lang="en-US" b="1" dirty="0"/>
              <a:t>vehicle powered by human-electric hybrid </a:t>
            </a:r>
            <a:r>
              <a:rPr lang="en-US" b="1" dirty="0" smtClean="0"/>
              <a:t>power.</a:t>
            </a:r>
          </a:p>
          <a:p>
            <a:r>
              <a:rPr lang="en-US" b="1" dirty="0" smtClean="0"/>
              <a:t>The </a:t>
            </a:r>
            <a:r>
              <a:rPr lang="en-US" b="1" dirty="0"/>
              <a:t>vehicle must be aerodynamic, engineered for </a:t>
            </a:r>
            <a:r>
              <a:rPr lang="en-US" b="1" dirty="0" smtClean="0"/>
              <a:t>performance, safety </a:t>
            </a:r>
            <a:r>
              <a:rPr lang="en-US" b="1" dirty="0"/>
              <a:t>and ergonomically designed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Competition will be conducted by SAE NIS on 1</a:t>
            </a:r>
            <a:r>
              <a:rPr lang="en-US" b="1" baseline="30000" dirty="0" smtClean="0"/>
              <a:t>st</a:t>
            </a:r>
            <a:r>
              <a:rPr lang="en-US" b="1" dirty="0" smtClean="0"/>
              <a:t>, 2</a:t>
            </a:r>
            <a:r>
              <a:rPr lang="en-US" b="1" baseline="30000" dirty="0" smtClean="0"/>
              <a:t>nd</a:t>
            </a:r>
            <a:r>
              <a:rPr lang="en-US" b="1" dirty="0" smtClean="0"/>
              <a:t> and 3</a:t>
            </a:r>
            <a:r>
              <a:rPr lang="en-US" b="1" baseline="30000" dirty="0" smtClean="0"/>
              <a:t>rd</a:t>
            </a:r>
            <a:r>
              <a:rPr lang="en-US" b="1" dirty="0" smtClean="0"/>
              <a:t> November 2017 in Lovely Professional university , </a:t>
            </a:r>
            <a:r>
              <a:rPr lang="en-US" b="1" dirty="0" err="1" smtClean="0"/>
              <a:t>Jalandhar</a:t>
            </a:r>
            <a:r>
              <a:rPr lang="en-US" b="1" dirty="0" smtClean="0"/>
              <a:t>, Punjab.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6568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/>
              <a:t>About Us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89" y="1544271"/>
            <a:ext cx="10866120" cy="4351338"/>
          </a:xfrm>
        </p:spPr>
        <p:txBody>
          <a:bodyPr/>
          <a:lstStyle/>
          <a:p>
            <a:r>
              <a:rPr lang="en-US" dirty="0" smtClean="0"/>
              <a:t>We are Bangalore based team from </a:t>
            </a:r>
            <a:r>
              <a:rPr lang="en-US" dirty="0" err="1" smtClean="0"/>
              <a:t>Dayanada</a:t>
            </a:r>
            <a:r>
              <a:rPr lang="en-US" dirty="0" smtClean="0"/>
              <a:t> </a:t>
            </a:r>
            <a:r>
              <a:rPr lang="en-US" dirty="0" err="1" smtClean="0"/>
              <a:t>Sagar</a:t>
            </a:r>
            <a:r>
              <a:rPr lang="en-US" dirty="0" smtClean="0"/>
              <a:t> College of Engineering called </a:t>
            </a:r>
            <a:r>
              <a:rPr lang="en-US" dirty="0" err="1" smtClean="0"/>
              <a:t>Vegam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are team consisting of 9 students from Mechanical , Automobile and Electrical department .</a:t>
            </a:r>
          </a:p>
          <a:p>
            <a:r>
              <a:rPr lang="en-US" dirty="0" smtClean="0"/>
              <a:t>We are supported by our HOD and guided by Professor </a:t>
            </a:r>
            <a:r>
              <a:rPr lang="en-US" dirty="0" err="1" smtClean="0"/>
              <a:t>Nandakumar</a:t>
            </a:r>
            <a:r>
              <a:rPr lang="en-US" dirty="0" smtClean="0"/>
              <a:t> </a:t>
            </a:r>
            <a:r>
              <a:rPr lang="en-US" dirty="0" err="1" smtClean="0"/>
              <a:t>Basavaraju</a:t>
            </a:r>
            <a:r>
              <a:rPr lang="en-US" dirty="0" smtClean="0"/>
              <a:t> 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860" y="192635"/>
            <a:ext cx="2969851" cy="16705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62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" y="226461"/>
            <a:ext cx="1237823" cy="1237823"/>
          </a:xfrm>
        </p:spPr>
      </p:pic>
      <p:sp>
        <p:nvSpPr>
          <p:cNvPr id="7" name="TextBox 6"/>
          <p:cNvSpPr txBox="1"/>
          <p:nvPr/>
        </p:nvSpPr>
        <p:spPr>
          <a:xfrm>
            <a:off x="1885071" y="460652"/>
            <a:ext cx="7129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Frame Design</a:t>
            </a:r>
            <a:endParaRPr lang="en-US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71" y="1343514"/>
            <a:ext cx="7006654" cy="52617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414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9000"/>
                <a:lumOff val="51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548" y="138088"/>
            <a:ext cx="10515600" cy="1325563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 CAD model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829"/>
          <a:stretch/>
        </p:blipFill>
        <p:spPr>
          <a:xfrm>
            <a:off x="198408" y="1410791"/>
            <a:ext cx="6987396" cy="480503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219" t="20359" r="25924" b="13772"/>
          <a:stretch/>
        </p:blipFill>
        <p:spPr bwMode="auto">
          <a:xfrm>
            <a:off x="7290490" y="2234152"/>
            <a:ext cx="4631216" cy="2831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2" y="-24671"/>
            <a:ext cx="1563080" cy="15630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57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7000">
              <a:schemeClr val="accent1">
                <a:lumMod val="49000"/>
                <a:lumOff val="51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049" y="106422"/>
            <a:ext cx="10515600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 CAD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contd..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9" y="1431985"/>
            <a:ext cx="7621438" cy="508095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706" t="5689" r="32678" b="5091"/>
          <a:stretch/>
        </p:blipFill>
        <p:spPr bwMode="auto">
          <a:xfrm rot="5400000">
            <a:off x="8005958" y="2079566"/>
            <a:ext cx="3545455" cy="4044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290402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6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2" y="164308"/>
            <a:ext cx="10515600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 CAD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contd..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" y="1489871"/>
            <a:ext cx="7510730" cy="502258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2418" t="15151" r="34399" b="8340"/>
          <a:stretch/>
        </p:blipFill>
        <p:spPr bwMode="auto">
          <a:xfrm>
            <a:off x="8368678" y="2220721"/>
            <a:ext cx="3165231" cy="35608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231089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287" y="183970"/>
            <a:ext cx="5615404" cy="1325563"/>
          </a:xfrm>
        </p:spPr>
        <p:txBody>
          <a:bodyPr/>
          <a:lstStyle/>
          <a:p>
            <a:pPr algn="ctr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 / CAE report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285748379"/>
              </p:ext>
            </p:extLst>
          </p:nvPr>
        </p:nvGraphicFramePr>
        <p:xfrm>
          <a:off x="6404916" y="298894"/>
          <a:ext cx="5376773" cy="62295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5438"/>
                <a:gridCol w="1200248"/>
                <a:gridCol w="1200248"/>
                <a:gridCol w="1500839"/>
              </a:tblGrid>
              <a:tr h="319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Particulars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1018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3074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1020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4890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Thickness  (mm)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6017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Outer diameter (mm)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25.4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25.4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25.4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612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Yield strength  (MPa)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365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373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350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612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Ultimate Strength (MPa)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440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409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420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3682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Density(g/cc)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7.87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7.87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7.87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612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Modulus of Elasticity (</a:t>
                      </a:r>
                      <a:r>
                        <a:rPr lang="en-IN" sz="1400" dirty="0" err="1">
                          <a:effectLst/>
                        </a:rPr>
                        <a:t>GPa</a:t>
                      </a:r>
                      <a:r>
                        <a:rPr lang="en-IN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205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210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205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463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Carbon content (%)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0.14%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0.05%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319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Weld ability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Good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Good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Good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423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Corrosion resistance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Good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Excellent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Good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6123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Lead time for delivery (days)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4711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Availability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Easily Available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Easily Available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Not Easily Available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  <a:tr h="319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Cost </a:t>
                      </a:r>
                      <a:r>
                        <a:rPr lang="en-IN" sz="1400" dirty="0" err="1">
                          <a:effectLst/>
                        </a:rPr>
                        <a:t>Rs</a:t>
                      </a:r>
                      <a:r>
                        <a:rPr lang="en-IN" sz="1400" dirty="0">
                          <a:effectLst/>
                        </a:rPr>
                        <a:t>/m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105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78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92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90161" y="1658425"/>
            <a:ext cx="417858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 MATERIAL OPTIONS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STEELALLOY (AISI 1018 )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CROSS-SECTION TYPE; 25.4 X 21.4 X 2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STEEL ALLOY (AISI 3074)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CROSS-SECTION TYPE; 25.4 X 21.4 X 2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STEEL ALLOY (AISI 1020)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CROSS-SECTION TYPE; 25.4 X 21.4 X 2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WHERE;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OUTER DIA FOR CIRCULAR SECTION, BIGGER SIDE FOR RECTANGULAR SECTION, MAJOR AXIS IN CASE OF ELLIPTICAL SECTION ETC. (ALL DIMENSIONS IN MM OR INCH)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INNER DIA FOR CIRCULAR SECTION, SMALLER SIDE FOR RECTANGULAR SECTION, MINOR AXIS IN CASE OF ELLIPTICAL SECTION ETC. (ALL DIMENSIONS IN MM ON INCH)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WALL THICKNESS IN MM OR INCH.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4" y="371639"/>
            <a:ext cx="1011994" cy="10119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829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 / CAE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continued…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148532" cy="427915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3600" b="1" cap="all" dirty="0" smtClean="0"/>
              <a:t>calculation of </a:t>
            </a:r>
            <a:r>
              <a:rPr lang="en-US" sz="3600" b="1" cap="all" dirty="0"/>
              <a:t>bending strength and bending </a:t>
            </a:r>
            <a:r>
              <a:rPr lang="en-US" sz="3600" b="1" cap="all" dirty="0" smtClean="0"/>
              <a:t>stiffness</a:t>
            </a:r>
            <a:endParaRPr lang="en-US" sz="3600" b="1" cap="all" dirty="0"/>
          </a:p>
          <a:p>
            <a:pPr marL="0" indent="0">
              <a:buNone/>
            </a:pPr>
            <a:r>
              <a:rPr lang="en-US" b="1" i="1" u="sng" dirty="0"/>
              <a:t>AISI 3074</a:t>
            </a:r>
            <a:endParaRPr lang="en-US" dirty="0"/>
          </a:p>
          <a:p>
            <a:pPr lvl="0"/>
            <a:r>
              <a:rPr lang="en-US" sz="4000" dirty="0"/>
              <a:t>Outer </a:t>
            </a:r>
            <a:r>
              <a:rPr lang="en-US" sz="4000" dirty="0" err="1"/>
              <a:t>Dia</a:t>
            </a:r>
            <a:r>
              <a:rPr lang="en-US" sz="4000" dirty="0"/>
              <a:t> -25.4mm</a:t>
            </a:r>
          </a:p>
          <a:p>
            <a:pPr lvl="0"/>
            <a:r>
              <a:rPr lang="en-US" sz="4000" dirty="0"/>
              <a:t>Inner </a:t>
            </a:r>
            <a:r>
              <a:rPr lang="en-US" sz="4000" dirty="0" err="1"/>
              <a:t>Dia</a:t>
            </a:r>
            <a:r>
              <a:rPr lang="en-US" sz="4000" dirty="0"/>
              <a:t> 21.4mm</a:t>
            </a:r>
          </a:p>
          <a:p>
            <a:pPr lvl="0"/>
            <a:r>
              <a:rPr lang="en-US" sz="4000" dirty="0"/>
              <a:t>Thickness 2mm</a:t>
            </a:r>
          </a:p>
          <a:p>
            <a:pPr lvl="0"/>
            <a:r>
              <a:rPr lang="en-US" sz="4000" dirty="0" err="1"/>
              <a:t>σ</a:t>
            </a:r>
            <a:r>
              <a:rPr lang="en-US" sz="4000" baseline="-25000" dirty="0" err="1"/>
              <a:t>y</a:t>
            </a:r>
            <a:r>
              <a:rPr lang="en-US" sz="4000" baseline="-25000" dirty="0"/>
              <a:t> </a:t>
            </a:r>
            <a:r>
              <a:rPr lang="en-US" sz="4000" dirty="0"/>
              <a:t>=373 MPa</a:t>
            </a:r>
          </a:p>
          <a:p>
            <a:pPr lvl="0"/>
            <a:r>
              <a:rPr lang="en-US" sz="4000" dirty="0"/>
              <a:t>E = 210GPa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M = (</a:t>
            </a:r>
            <a:r>
              <a:rPr lang="en-US" sz="4000" dirty="0" err="1"/>
              <a:t>σ</a:t>
            </a:r>
            <a:r>
              <a:rPr lang="en-US" sz="4000" baseline="-25000" dirty="0" err="1"/>
              <a:t>y</a:t>
            </a:r>
            <a:r>
              <a:rPr lang="en-US" sz="4000" baseline="-25000" dirty="0"/>
              <a:t> </a:t>
            </a:r>
            <a:r>
              <a:rPr lang="en-US" sz="4000" dirty="0"/>
              <a:t>*I)/c</a:t>
            </a:r>
            <a:br>
              <a:rPr lang="en-US" sz="4000" dirty="0"/>
            </a:br>
            <a:r>
              <a:rPr lang="en-US" sz="4000" dirty="0"/>
              <a:t>    =(373*10136.745)/11.7 = 323162.8N/mm</a:t>
            </a:r>
            <a:r>
              <a:rPr lang="en-US" sz="4000" baseline="30000" dirty="0"/>
              <a:t>2</a:t>
            </a: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I </a:t>
            </a:r>
            <a:r>
              <a:rPr lang="en-US" sz="4000" dirty="0"/>
              <a:t>= (π(d</a:t>
            </a:r>
            <a:r>
              <a:rPr lang="en-US" sz="4000" baseline="-25000" dirty="0"/>
              <a:t>o</a:t>
            </a:r>
            <a:r>
              <a:rPr lang="en-US" sz="4000" baseline="30000" dirty="0"/>
              <a:t>4 </a:t>
            </a:r>
            <a:r>
              <a:rPr lang="en-US" sz="4000" dirty="0"/>
              <a:t>–d</a:t>
            </a:r>
            <a:r>
              <a:rPr lang="en-US" sz="4000" baseline="-25000" dirty="0"/>
              <a:t>i</a:t>
            </a:r>
            <a:r>
              <a:rPr lang="en-US" sz="4000" baseline="30000" dirty="0"/>
              <a:t>4</a:t>
            </a:r>
            <a:r>
              <a:rPr lang="en-US" sz="4000" dirty="0"/>
              <a:t>))/64 =(3.14(25.4</a:t>
            </a:r>
            <a:r>
              <a:rPr lang="en-US" sz="4000" baseline="30000" dirty="0"/>
              <a:t>4</a:t>
            </a:r>
            <a:r>
              <a:rPr lang="en-US" sz="4000" dirty="0"/>
              <a:t>-21.4</a:t>
            </a:r>
            <a:r>
              <a:rPr lang="en-US" sz="4000" baseline="30000" dirty="0"/>
              <a:t>4</a:t>
            </a:r>
            <a:r>
              <a:rPr lang="en-US" sz="4000" dirty="0"/>
              <a:t>))/64</a:t>
            </a:r>
            <a:br>
              <a:rPr lang="en-US" sz="4000" dirty="0"/>
            </a:br>
            <a:r>
              <a:rPr lang="en-US" sz="4000" dirty="0"/>
              <a:t>   =10136.745 mm</a:t>
            </a:r>
            <a:r>
              <a:rPr lang="en-US" sz="4000" baseline="30000" dirty="0"/>
              <a:t>4</a:t>
            </a:r>
            <a:r>
              <a:rPr lang="en-US" sz="4000" dirty="0"/>
              <a:t> </a:t>
            </a:r>
          </a:p>
          <a:p>
            <a:pPr marL="0" indent="0">
              <a:buNone/>
            </a:pPr>
            <a:r>
              <a:rPr lang="en-US" sz="4000" dirty="0"/>
              <a:t>C = (d</a:t>
            </a:r>
            <a:r>
              <a:rPr lang="en-US" sz="4000" baseline="-25000" dirty="0"/>
              <a:t>o</a:t>
            </a:r>
            <a:r>
              <a:rPr lang="en-US" sz="4000" dirty="0"/>
              <a:t>-d</a:t>
            </a:r>
            <a:r>
              <a:rPr lang="en-US" sz="4000" baseline="-25000" dirty="0"/>
              <a:t>i</a:t>
            </a:r>
            <a:r>
              <a:rPr lang="en-US" sz="4000" dirty="0"/>
              <a:t>)/2/2=(21.4-21.4)/2/2=11.7 mm</a:t>
            </a:r>
          </a:p>
          <a:p>
            <a:r>
              <a:rPr lang="en-US" sz="4000" dirty="0"/>
              <a:t>Bending Stiffness = E*I </a:t>
            </a:r>
            <a:br>
              <a:rPr lang="en-US" sz="4000" dirty="0"/>
            </a:br>
            <a:r>
              <a:rPr lang="en-US" sz="4000" dirty="0"/>
              <a:t>                                =2.10 *10</a:t>
            </a:r>
            <a:r>
              <a:rPr lang="en-US" sz="4000" baseline="30000" dirty="0"/>
              <a:t>5 </a:t>
            </a:r>
            <a:r>
              <a:rPr lang="en-US" sz="4000" dirty="0"/>
              <a:t>*323162.8 </a:t>
            </a:r>
            <a:br>
              <a:rPr lang="en-US" sz="4000" dirty="0"/>
            </a:br>
            <a:r>
              <a:rPr lang="en-US" sz="4000" dirty="0"/>
              <a:t>                                = 2128.71*10</a:t>
            </a:r>
            <a:r>
              <a:rPr lang="en-US" sz="4000" baseline="30000" dirty="0"/>
              <a:t>6</a:t>
            </a:r>
            <a:r>
              <a:rPr lang="en-US" sz="4000" dirty="0"/>
              <a:t>Nmm</a:t>
            </a:r>
            <a:r>
              <a:rPr lang="en-US" sz="4000" baseline="30000" dirty="0"/>
              <a:t>2</a:t>
            </a:r>
            <a:endParaRPr lang="en-US" sz="40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83958994"/>
              </p:ext>
            </p:extLst>
          </p:nvPr>
        </p:nvGraphicFramePr>
        <p:xfrm>
          <a:off x="6259902" y="2527105"/>
          <a:ext cx="5183404" cy="23468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2473"/>
                <a:gridCol w="1317628"/>
                <a:gridCol w="1283586"/>
                <a:gridCol w="1389717"/>
              </a:tblGrid>
              <a:tr h="3195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Particulars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1018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3074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AISI 1020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136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Bending strength (N/mm</a:t>
                      </a:r>
                      <a:r>
                        <a:rPr lang="en-US" sz="1400" baseline="30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316231.7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323162.8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303235.96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136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Bending stiffness (N/mm)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2078.03*10</a:t>
                      </a:r>
                      <a:r>
                        <a:rPr lang="en-US" sz="1400" baseline="30000" dirty="0">
                          <a:effectLst/>
                        </a:rPr>
                        <a:t>6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2128.71*10</a:t>
                      </a:r>
                      <a:r>
                        <a:rPr lang="en-US" sz="1400" baseline="300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1064.35 *10</a:t>
                      </a:r>
                      <a:r>
                        <a:rPr lang="en-US" sz="1400" baseline="30000" dirty="0">
                          <a:effectLst/>
                        </a:rPr>
                        <a:t>6</a:t>
                      </a:r>
                      <a:endParaRPr lang="en-US" sz="1400" dirty="0"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545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13451</TotalTime>
  <Words>608</Words>
  <Application>Microsoft Office PowerPoint</Application>
  <PresentationFormat>Custom</PresentationFormat>
  <Paragraphs>214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Office Theme</vt:lpstr>
      <vt:lpstr>Basis</vt:lpstr>
      <vt:lpstr>Ion</vt:lpstr>
      <vt:lpstr>DAYANANDA SAGAR COLLEGE OF ENGINEERING</vt:lpstr>
      <vt:lpstr>About Efficycle</vt:lpstr>
      <vt:lpstr>About Us</vt:lpstr>
      <vt:lpstr>Slide 4</vt:lpstr>
      <vt:lpstr>Frame CAD model</vt:lpstr>
      <vt:lpstr>Frame CAD model contd..</vt:lpstr>
      <vt:lpstr>Frame CAD model contd..</vt:lpstr>
      <vt:lpstr>CAD / CAE report</vt:lpstr>
      <vt:lpstr>CAD / CAE report continued…</vt:lpstr>
      <vt:lpstr>Various events</vt:lpstr>
      <vt:lpstr>CAD / CAE report continued…</vt:lpstr>
      <vt:lpstr>Key Features of our vehicle </vt:lpstr>
      <vt:lpstr>Cost Analysis</vt:lpstr>
      <vt:lpstr>SPONSORSHIP CATEGORY </vt:lpstr>
      <vt:lpstr>DIAMOND SPONSORS  ₹60,000-₹40,000 </vt:lpstr>
      <vt:lpstr>GOLD SPONSORS  ₹50,000- ₹80,000 </vt:lpstr>
      <vt:lpstr>SILVER SPONSORS  ₹20,000- ₹10,000 </vt:lpstr>
      <vt:lpstr>OTHER SPONSORS  UPTO ₹ 10,000</vt:lpstr>
      <vt:lpstr>Thank You !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Efficycle</dc:title>
  <dc:creator>Vishal Raibagi</dc:creator>
  <cp:lastModifiedBy>DELL</cp:lastModifiedBy>
  <cp:revision>44</cp:revision>
  <dcterms:created xsi:type="dcterms:W3CDTF">2017-08-17T07:09:14Z</dcterms:created>
  <dcterms:modified xsi:type="dcterms:W3CDTF">2017-09-19T19:08:46Z</dcterms:modified>
</cp:coreProperties>
</file>